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E_9D0BC303.xml" ContentType="application/vnd.ms-powerpoint.comments+xml"/>
  <Override PartName="/ppt/comments/modernComment_10F_5A7661E4.xml" ContentType="application/vnd.ms-powerpoint.comments+xml"/>
  <Override PartName="/ppt/comments/modernComment_113_9BF0B7AC.xml" ContentType="application/vnd.ms-powerpoint.comments+xml"/>
  <Override PartName="/ppt/comments/modernComment_114_DD259BC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3" r:id="rId10"/>
    <p:sldId id="273" r:id="rId11"/>
    <p:sldId id="274" r:id="rId12"/>
    <p:sldId id="267" r:id="rId13"/>
    <p:sldId id="257" r:id="rId14"/>
    <p:sldId id="270" r:id="rId15"/>
    <p:sldId id="269" r:id="rId16"/>
    <p:sldId id="271" r:id="rId17"/>
    <p:sldId id="268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00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0E_9D0BC3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F1055A-46F5-4C33-B6A2-DE55F1646944}" authorId="{577ACBD5-746E-0599-4EAD-2CFB9BDB328B}" created="2025-04-23T20:59:14.5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34793731" sldId="270"/>
      <ac:picMk id="6" creationId="{27F9A4C4-A8CC-6B38-6F2D-D91FD7C0241C}"/>
    </ac:deMkLst>
    <p188:txBody>
      <a:bodyPr/>
      <a:lstStyle/>
      <a:p>
        <a:r>
          <a:rPr lang="en-CA"/>
          <a:t>update</a:t>
        </a:r>
      </a:p>
    </p188:txBody>
  </p188:cm>
</p188:cmLst>
</file>

<file path=ppt/comments/modernComment_10F_5A7661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DBC6C8-24DD-438B-992E-BE8C8ADC55A9}" authorId="{577ACBD5-746E-0599-4EAD-2CFB9BDB328B}" created="2025-04-23T20:58:40.7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17707748" sldId="271"/>
      <ac:picMk id="6" creationId="{40DFCF2A-21EF-D71A-2761-C8CA619D7AE0}"/>
    </ac:deMkLst>
    <p188:txBody>
      <a:bodyPr/>
      <a:lstStyle/>
      <a:p>
        <a:r>
          <a:rPr lang="en-CA"/>
          <a:t>update</a:t>
        </a:r>
      </a:p>
    </p188:txBody>
  </p188:cm>
</p188:cmLst>
</file>

<file path=ppt/comments/modernComment_113_9BF0B7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1F7F5C-5812-4780-979C-E8FFD93BB2BB}" authorId="{577ACBD5-746E-0599-4EAD-2CFB9BDB328B}" created="2025-04-23T21:37:50.4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16244140" sldId="275"/>
      <ac:picMk id="14" creationId="{CA216732-FD5F-00E4-31D3-618DBE183534}"/>
    </ac:deMkLst>
    <p188:txBody>
      <a:bodyPr/>
      <a:lstStyle/>
      <a:p>
        <a:r>
          <a:rPr lang="en-CA"/>
          <a:t>Update</a:t>
        </a:r>
      </a:p>
    </p188:txBody>
  </p188:cm>
</p188:cmLst>
</file>

<file path=ppt/comments/modernComment_114_DD259B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16B335-DE2C-4BAA-B123-BFD49A361225}" authorId="{577ACBD5-746E-0599-4EAD-2CFB9BDB328B}" created="2025-04-23T21:38:01.89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10229455" sldId="276"/>
      <ac:picMk id="14" creationId="{59B73073-20BE-5DD1-9E8F-63C00CBFA3F6}"/>
    </ac:deMkLst>
    <p188:txBody>
      <a:bodyPr/>
      <a:lstStyle/>
      <a:p>
        <a:r>
          <a:rPr lang="en-CA"/>
          <a:t>update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F0A7-8DF0-9323-9F15-F54A3F28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49E49-E978-9630-B6E8-ED8A80462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5EF8-64F4-FE29-2B21-72E9098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919D-01CF-526A-42AB-B433E24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E9BA-B81F-57E9-F659-74CED40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2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27A-A3E1-D36E-D3B2-7B59A21B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A5268-7870-6A68-D4A4-24A112DF8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7415-6E16-17F3-D949-1A867E5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ACB9-7416-AEFD-3EEA-798CF487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0801-51E2-88F7-6820-5BD670A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0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1674-3287-BA71-1D1D-C68F221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FA16-B675-E52E-0034-08D3AED2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642-D2F2-73EE-A004-D3DBE29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CF50-6525-741A-8977-4E4D279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7446-167F-2957-B83C-4EA07FA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42E-D778-70EA-2D41-625D6EFC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4C89-AE5A-23BD-502C-541E3F5C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673"/>
            <a:ext cx="10515600" cy="4850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FF7B-DC60-1714-4A2B-002A7B59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C40A-9639-4523-6B6F-D4025BC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07-1422-CB7F-D3D5-42EF76E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6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5B4E-3A22-93E2-E60E-DD2C7CBE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611A-5D88-6393-0B5D-15134307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1040-681F-A452-3DC5-2BA33E1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A7A-D7CA-4019-5584-90CEA68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AD22-6F16-E52B-5935-CBD87F74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25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3AA7-D52A-7ACF-B82C-C056A7D0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71D3-C912-4052-15BD-52E96913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CF887-08A8-E79C-481D-61C9D32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FD71-67DD-0A63-C894-DD12328F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BA2F-C516-0E13-7B88-ED59AED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62E81-B7DC-F676-A8BB-E49F223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6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FC03-642C-DD87-2126-E43CCE6F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87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958C7-1ED2-E75C-10EC-03659173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8124"/>
            <a:ext cx="5157787" cy="4281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E7996-51B4-7FAD-4F01-7C5256A42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87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D3454-1B4C-CD63-CD65-D1EFEFF4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8124"/>
            <a:ext cx="5183188" cy="428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203C2-4EAE-2883-1F1C-D80910C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31F8F-3166-D93C-83BF-B53729FD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57F64-0BE1-00B4-D336-A935EB9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6CF496-AA13-3C1A-1EFF-BCAFA94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16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93C43-778D-4F93-5ECF-B40DC62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B721-0A79-07D8-A622-D5C94698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2FA4-EF1E-B4DB-6922-4DED830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3C5F1-1F49-4576-405F-266DDAD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7BDC-2884-1863-63CB-0F579D3D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9AA5-D867-BBE1-1A63-9160F67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A702-2C69-D7B6-29DA-25C8292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3750-5693-2E29-FCFC-1CE1F48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9E36-DC72-0DA0-EA72-8246087F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1B6A-65B6-616D-C5EC-D6ABFC6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A76D-3E86-5E65-4EF8-10968ED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012C-8EA2-A1B2-7AC0-DA9B8593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74E1-0B36-81A9-94C5-296AB4CB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E083-587A-EBBF-31A3-9BCE6ADE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4C6F-9E01-50B1-41F4-9732E6D8F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1156-8736-727D-5A96-306E1C844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4187E-EAB7-051D-1250-C0BEF636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F595-0549-543E-8DE1-825742B9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D2DF-15A9-290E-7F69-292C9A8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18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0763-7CA4-B60E-E966-57FB85E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0FE6-6E11-EB3A-AAF9-FD7C6818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BBED-79ED-87DC-AC34-CEEE2FFB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47E2C-D3C3-48B4-966F-F88677B45681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8033-02E2-E3AC-A687-A9B3544E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0F27-43E2-141E-C24E-5A61824B5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fromthebottomoftheheap.net/slides/biology-seminar-2019/biology-seminar-november-2019.html#1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0E_9D0BC30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0F_5A7661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13_9BF0B7AC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14_DD259BCF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40462-025-00546-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ub.2020.06.032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56.14073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D2FD-5F70-44D5-1358-0F0D5EB38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2738"/>
            <a:ext cx="9144000" cy="2387600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DENVar</a:t>
            </a:r>
            <a:r>
              <a:rPr lang="en-US" dirty="0"/>
              <a:t>: A global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dirty="0"/>
              <a:t>ynamic </a:t>
            </a:r>
            <a:r>
              <a:rPr lang="en-US" b="1" dirty="0">
                <a:solidFill>
                  <a:srgbClr val="C00000"/>
                </a:solidFill>
              </a:rPr>
              <a:t>E</a:t>
            </a:r>
            <a:r>
              <a:rPr lang="en-US" dirty="0"/>
              <a:t>stimate of </a:t>
            </a:r>
            <a:r>
              <a:rPr lang="en-US" b="1" dirty="0">
                <a:solidFill>
                  <a:srgbClr val="C00000"/>
                </a:solidFill>
              </a:rPr>
              <a:t>N</a:t>
            </a:r>
            <a:r>
              <a:rPr lang="en-US" dirty="0"/>
              <a:t>DVI </a:t>
            </a:r>
            <a:r>
              <a:rPr lang="en-US" b="1" dirty="0">
                <a:solidFill>
                  <a:srgbClr val="C00000"/>
                </a:solidFill>
              </a:rPr>
              <a:t>Var</a:t>
            </a:r>
            <a:r>
              <a:rPr lang="en-US" dirty="0"/>
              <a:t>iance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C3B64-5E8A-5BA4-94C3-F7D010B2E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54"/>
            <a:ext cx="9144000" cy="244838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Stefano Mezzini, Gavin L. Simpson, Michael J. Noonan</a:t>
            </a:r>
          </a:p>
          <a:p>
            <a:endParaRPr lang="en-US" dirty="0"/>
          </a:p>
          <a:p>
            <a:r>
              <a:rPr lang="en-US" dirty="0"/>
              <a:t>2025-04-28</a:t>
            </a:r>
          </a:p>
          <a:p>
            <a:r>
              <a:rPr lang="en-US" dirty="0"/>
              <a:t>Lab update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42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499591-B8FC-67D1-5B80-0D335530E81A}"/>
              </a:ext>
            </a:extLst>
          </p:cNvPr>
          <p:cNvSpPr txBox="1"/>
          <p:nvPr/>
        </p:nvSpPr>
        <p:spPr>
          <a:xfrm>
            <a:off x="5790457" y="6442804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2"/>
              </a:rPr>
              <a:t>Simpson, Hinz, and Mezzini (2019)</a:t>
            </a:r>
            <a:endParaRPr lang="en-CA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7F6570-2616-9A2D-96D1-1F1E9119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just use deep learning?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4CB12C6-C0F3-CC0A-965F-22D7AB88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highly accurate but are rarely interpretable</a:t>
            </a:r>
          </a:p>
          <a:p>
            <a:r>
              <a:rPr lang="en-US" dirty="0"/>
              <a:t>We need communicable models and predictions</a:t>
            </a:r>
          </a:p>
          <a:p>
            <a:r>
              <a:rPr lang="en-US" dirty="0"/>
              <a:t>We need sensible stats models</a:t>
            </a:r>
          </a:p>
        </p:txBody>
      </p:sp>
      <p:pic>
        <p:nvPicPr>
          <p:cNvPr id="15" name="Content Placeholder 4" descr="A close up of a dial&#10;&#10;AI-generated content may be incorrect.">
            <a:extLst>
              <a:ext uri="{FF2B5EF4-FFF2-40B4-BE49-F238E27FC236}">
                <a16:creationId xmlns:a16="http://schemas.microsoft.com/office/drawing/2014/main" id="{71214B3A-E635-6C41-290B-BA14CD57E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51" y="3089304"/>
            <a:ext cx="6088238" cy="32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1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7597-102E-A6B9-E1C8-60C22CE7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GAMs: flexible yet interpretable models</a:t>
            </a:r>
            <a:endParaRPr lang="en-CA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B8039A-77AD-DBF2-2C37-E794C1C7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20" y="1327150"/>
            <a:ext cx="8629560" cy="4849813"/>
          </a:xfrm>
        </p:spPr>
      </p:pic>
    </p:spTree>
    <p:extLst>
      <p:ext uri="{BB962C8B-B14F-4D97-AF65-F5344CB8AC3E}">
        <p14:creationId xmlns:p14="http://schemas.microsoft.com/office/powerpoint/2010/main" val="323269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CAC7B-124F-614A-B987-7F801D2A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Smooth mean gives large, wiggly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84CF99-2B0F-D792-FC38-880BCD852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Wiggly mean gives small, smooth variance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1E8F-8EC4-CF8F-CEDD-D79E9FD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estimate depends on mean estimate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563693D-EBDE-1735-72ED-3B969EAAC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37" y="1908175"/>
            <a:ext cx="4281488" cy="428148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81A17B5-A2EF-183B-7B27-0445B9BB9A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50" y="1908175"/>
            <a:ext cx="4281488" cy="4281488"/>
          </a:xfrm>
        </p:spPr>
      </p:pic>
    </p:spTree>
    <p:extLst>
      <p:ext uri="{BB962C8B-B14F-4D97-AF65-F5344CB8AC3E}">
        <p14:creationId xmlns:p14="http://schemas.microsoft.com/office/powerpoint/2010/main" val="215422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B25A-1F4D-9862-98A3-C02AA156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5AD287-B787-AE02-B829-5E2F93CF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A0F849-DAFD-E027-D5A3-22C1A9D9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7" y="1093487"/>
            <a:ext cx="10576766" cy="53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2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383D-2A25-7DFB-2AC2-4341557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9A4C4-A8CC-6B38-6F2D-D91FD7C0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EA42F-6B7E-37D1-BA95-A32395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2CAFD2-456A-F33D-07AD-59345DEE0851}"/>
              </a:ext>
            </a:extLst>
          </p:cNvPr>
          <p:cNvSpPr/>
          <p:nvPr/>
        </p:nvSpPr>
        <p:spPr>
          <a:xfrm>
            <a:off x="4785644" y="4862557"/>
            <a:ext cx="5268484" cy="18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47937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F483-3138-5FA4-1DBA-2288A77B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4DA-E32F-04B9-9623-D0FAE91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F3FF7-222C-46CF-A687-E144D375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93966"/>
            <a:ext cx="9920477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9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4BC-0213-9ED1-BE1A-F75479B5B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FCF2A-21EF-D71A-2761-C8CA619D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7D014-5227-5379-CC69-98B3FCDD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1E872F-D0FE-F1A8-8FC4-C9FB4F726638}"/>
              </a:ext>
            </a:extLst>
          </p:cNvPr>
          <p:cNvSpPr/>
          <p:nvPr/>
        </p:nvSpPr>
        <p:spPr>
          <a:xfrm>
            <a:off x="4785644" y="4862557"/>
            <a:ext cx="5268484" cy="18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77077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9A3F-160A-23AD-E16C-AC11B7A8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640D-6418-F48B-D4EF-898F8C86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statistics for nerds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0173-0C2D-B9EB-4ABA-6783764A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Deviance explained: Mean : 74.4%</a:t>
            </a:r>
            <a:r>
              <a:rPr lang="en-US" dirty="0"/>
              <a:t>; </a:t>
            </a:r>
            <a:r>
              <a:rPr lang="en-CA" dirty="0"/>
              <a:t>Variance: 14.%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97B8A-01D3-9B7A-30F3-C41E8FB4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9513"/>
            <a:ext cx="5421067" cy="4489383"/>
          </a:xfrm>
          <a:prstGeom prst="rect">
            <a:avLst/>
          </a:prstGeom>
        </p:spPr>
      </p:pic>
      <p:pic>
        <p:nvPicPr>
          <p:cNvPr id="7" name="Picture 6" descr="A cartoon character with rainbow and text&#10;&#10;AI-generated content may be incorrect.">
            <a:extLst>
              <a:ext uri="{FF2B5EF4-FFF2-40B4-BE49-F238E27FC236}">
                <a16:creationId xmlns:a16="http://schemas.microsoft.com/office/drawing/2014/main" id="{BAC50183-EAEE-E5E8-70B8-30895195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61" y="2318358"/>
            <a:ext cx="5562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08F0-C03B-3FA2-6D86-18CD9D65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Mean NDVI</a:t>
            </a:r>
            <a:endParaRPr lang="en-CA" dirty="0"/>
          </a:p>
        </p:txBody>
      </p:sp>
      <p:pic>
        <p:nvPicPr>
          <p:cNvPr id="14" name="Content Placeholder 13" descr="A map of the world&#10;&#10;AI-generated content may be incorrect.">
            <a:extLst>
              <a:ext uri="{FF2B5EF4-FFF2-40B4-BE49-F238E27FC236}">
                <a16:creationId xmlns:a16="http://schemas.microsoft.com/office/drawing/2014/main" id="{CA216732-FD5F-00E4-31D3-618DBE18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26162441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6808-37E2-9E8B-AB43-2A2004CF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0C7-5016-C77B-F9BD-F47D160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</a:t>
            </a:r>
            <a:r>
              <a:rPr lang="en-US" dirty="0" err="1"/>
              <a:t>DENVar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B73073-20BE-5DD1-9E8F-63C00CBF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37102294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1571-F96C-803C-BCD2-30D5AAD1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Origin of remote sensing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678CB-65F9-42A3-6113-26513C51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satellite: Sputnik 1, launched in 1957 by Soviet Union</a:t>
            </a:r>
          </a:p>
          <a:p>
            <a:r>
              <a:rPr lang="en-US" dirty="0"/>
              <a:t>“Passive” data collection: no need for fieldwork</a:t>
            </a:r>
          </a:p>
          <a:p>
            <a:r>
              <a:rPr lang="en-US" dirty="0"/>
              <a:t>Can monitor landscapes at various spatiotemporal scales</a:t>
            </a:r>
          </a:p>
          <a:p>
            <a:r>
              <a:rPr lang="en-US" dirty="0"/>
              <a:t>Collect light data (near infra-red, red, green, blue, LIDAR,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create other measures:</a:t>
            </a:r>
          </a:p>
          <a:p>
            <a:pPr lvl="1"/>
            <a:r>
              <a:rPr lang="en-US" dirty="0"/>
              <a:t>Normalized Difference Vegetation Index (NIR – Red) / (NIR + Red)</a:t>
            </a:r>
          </a:p>
          <a:p>
            <a:pPr lvl="1"/>
            <a:r>
              <a:rPr lang="en-US" dirty="0"/>
              <a:t>Enhanced Vegetation Index </a:t>
            </a:r>
          </a:p>
          <a:p>
            <a:pPr lvl="1"/>
            <a:r>
              <a:rPr lang="en-US" dirty="0"/>
              <a:t>Earth’s surface temperature</a:t>
            </a:r>
          </a:p>
          <a:p>
            <a:pPr lvl="1"/>
            <a:r>
              <a:rPr lang="en-US" dirty="0"/>
              <a:t>Human Footprint Index</a:t>
            </a:r>
          </a:p>
        </p:txBody>
      </p:sp>
    </p:spTree>
    <p:extLst>
      <p:ext uri="{BB962C8B-B14F-4D97-AF65-F5344CB8AC3E}">
        <p14:creationId xmlns:p14="http://schemas.microsoft.com/office/powerpoint/2010/main" val="235704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00D1-0BF2-B4D1-5AF5-A4E76427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NDVI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Normalized </a:t>
                </a:r>
                <a:r>
                  <a:rPr lang="it-IT" dirty="0" err="1"/>
                  <a:t>Difference</a:t>
                </a:r>
                <a:r>
                  <a:rPr lang="it-IT" dirty="0"/>
                  <a:t> </a:t>
                </a:r>
                <a:r>
                  <a:rPr lang="it-IT" dirty="0" err="1"/>
                  <a:t>Vegetation</a:t>
                </a:r>
                <a:r>
                  <a:rPr lang="it-IT" dirty="0"/>
                  <a:t> Index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Measure of greenness:</a:t>
                </a:r>
              </a:p>
              <a:p>
                <a:pPr lvl="1"/>
                <a:r>
                  <a:rPr lang="en-CA" dirty="0"/>
                  <a:t>Productivity</a:t>
                </a:r>
              </a:p>
              <a:p>
                <a:pPr lvl="1"/>
                <a:r>
                  <a:rPr lang="en-CA" dirty="0"/>
                  <a:t>Forage availability</a:t>
                </a:r>
              </a:p>
              <a:p>
                <a:pPr lvl="1"/>
                <a:r>
                  <a:rPr lang="en-CA" dirty="0"/>
                  <a:t>Phenology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52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34E-6DD2-F35B-E8EC-233C4AB7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have been many successes with NDVI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13897-33CD-F0D4-A1D7-D6629FBB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4E6F7-0CB0-A56E-D3CC-42D0329BCD78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57786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23FE-F560-B14B-9AC9-FE99D176B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487-F241-A671-ED21-0EEB659C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NDVI is a proxy of what we are interested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61F7B-8627-1789-8169-A2C8968CA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6D73E-ECEF-D2D8-8BD4-2D2041A60335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r>
              <a:rPr lang="en-CA" sz="1000" dirty="0"/>
              <a:t>; red box added manually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889115-1570-5082-6F2B-3489789B1763}"/>
              </a:ext>
            </a:extLst>
          </p:cNvPr>
          <p:cNvSpPr/>
          <p:nvPr/>
        </p:nvSpPr>
        <p:spPr>
          <a:xfrm>
            <a:off x="2926937" y="1410057"/>
            <a:ext cx="2435550" cy="4713006"/>
          </a:xfrm>
          <a:custGeom>
            <a:avLst/>
            <a:gdLst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768837 w 2811566"/>
              <a:gd name="connsiteY2" fmla="*/ 1512606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316051 w 2811566"/>
              <a:gd name="connsiteY5" fmla="*/ 4708733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1566" h="4713006">
                <a:moveTo>
                  <a:pt x="8545" y="12819"/>
                </a:moveTo>
                <a:lnTo>
                  <a:pt x="2811566" y="0"/>
                </a:lnTo>
                <a:lnTo>
                  <a:pt x="2811566" y="1546789"/>
                </a:lnTo>
                <a:lnTo>
                  <a:pt x="1354508" y="1542517"/>
                </a:lnTo>
                <a:lnTo>
                  <a:pt x="1320325" y="4713006"/>
                </a:lnTo>
                <a:lnTo>
                  <a:pt x="1316051" y="4708733"/>
                </a:lnTo>
                <a:lnTo>
                  <a:pt x="4272" y="4708733"/>
                </a:lnTo>
                <a:cubicBezTo>
                  <a:pt x="-1" y="3142004"/>
                  <a:pt x="-4273" y="1575275"/>
                  <a:pt x="8545" y="1281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27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A1E9-37AC-5291-1F05-2C0AF15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NDVI is a useful proxy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25C7C4-FE12-E7EF-9514-2CD7B324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58" r="66746" b="50404"/>
          <a:stretch/>
        </p:blipFill>
        <p:spPr>
          <a:xfrm>
            <a:off x="394869" y="1157808"/>
            <a:ext cx="3826612" cy="2524861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77AAAF0-D836-1827-9174-AE7EBF7C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8" t="-56" r="-51" b="50402"/>
          <a:stretch/>
        </p:blipFill>
        <p:spPr>
          <a:xfrm>
            <a:off x="394869" y="3800306"/>
            <a:ext cx="3826612" cy="2524861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25D0D9E-CA24-DC8A-0597-7A9354DC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50566" r="66595" b="-220"/>
          <a:stretch/>
        </p:blipFill>
        <p:spPr>
          <a:xfrm>
            <a:off x="5033471" y="1737731"/>
            <a:ext cx="6721270" cy="4434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6A7952-33A9-995D-6E45-CDDC9C2C54C5}"/>
              </a:ext>
            </a:extLst>
          </p:cNvPr>
          <p:cNvSpPr txBox="1"/>
          <p:nvPr/>
        </p:nvSpPr>
        <p:spPr>
          <a:xfrm>
            <a:off x="632389" y="6442804"/>
            <a:ext cx="1092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5 of </a:t>
            </a:r>
            <a:r>
              <a:rPr lang="pt-BR" sz="1000" dirty="0">
                <a:hlinkClick r:id="rId4"/>
              </a:rPr>
              <a:t>Mezzini et al. (2025) https://doi.org/10.1186/s40462-025-00546-5</a:t>
            </a:r>
            <a:r>
              <a:rPr lang="pt-BR" sz="1000" dirty="0"/>
              <a:t> </a:t>
            </a:r>
            <a:r>
              <a:rPr lang="en-CA" sz="1000" dirty="0"/>
              <a:t>(edited)</a:t>
            </a:r>
          </a:p>
        </p:txBody>
      </p:sp>
    </p:spTree>
    <p:extLst>
      <p:ext uri="{BB962C8B-B14F-4D97-AF65-F5344CB8AC3E}">
        <p14:creationId xmlns:p14="http://schemas.microsoft.com/office/powerpoint/2010/main" val="6349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8F5FB-8E85-AAE3-CD9B-C6A07482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02B9-CEA2-371C-D91A-0115B7A4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of mean NDVI is a useful proxy</a:t>
            </a:r>
            <a:endParaRPr lang="en-CA" dirty="0"/>
          </a:p>
        </p:txBody>
      </p:sp>
      <p:pic>
        <p:nvPicPr>
          <p:cNvPr id="7" name="Content Placeholder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FF51D78-9498-5DFC-9555-EABA29B20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3" r="55546"/>
          <a:stretch/>
        </p:blipFill>
        <p:spPr>
          <a:xfrm>
            <a:off x="2898023" y="1198812"/>
            <a:ext cx="5869962" cy="50849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F9B76-2906-0324-1580-020DEF910E90}"/>
              </a:ext>
            </a:extLst>
          </p:cNvPr>
          <p:cNvSpPr txBox="1"/>
          <p:nvPr/>
        </p:nvSpPr>
        <p:spPr>
          <a:xfrm>
            <a:off x="3799163" y="6350451"/>
            <a:ext cx="49004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Fig. 2 from </a:t>
            </a:r>
            <a:r>
              <a:rPr lang="en-CA" sz="1000" dirty="0"/>
              <a:t>Aikens et al (2020) </a:t>
            </a:r>
            <a:r>
              <a:rPr lang="en-CA" sz="1000" dirty="0">
                <a:hlinkClick r:id="rId3" tooltip="Persistent link using digital object identifier"/>
              </a:rPr>
              <a:t>doi.org/10.1016/j.cub.2020.06.032</a:t>
            </a:r>
            <a:r>
              <a:rPr lang="en-CA" sz="1000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291300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3485-11BA-12DB-2A8F-1926D9AB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547-1F9F-9620-F4CB-2F54FB6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of NDVI is a useful proxy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D96EA-73E2-B9A9-F2D1-3406C12E3EE2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repo of </a:t>
            </a:r>
            <a:r>
              <a:rPr lang="pt-BR" sz="1000" dirty="0">
                <a:hlinkClick r:id="rId2"/>
              </a:rPr>
              <a:t>Mezzini et al. (2025) https://doi.org/10.1186/s40462-025-00546-5</a:t>
            </a:r>
            <a:endParaRPr lang="en-CA" sz="1000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101A4C5-6D14-A303-EF1A-9200670E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4" y="1468147"/>
            <a:ext cx="10881644" cy="48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647D-C7D9-B5E2-4DB8-C4E8F7F2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124-1211-DF97-E2BA-27BB4898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Var(NDVI) is a useful proxy for many species</a:t>
            </a:r>
            <a:endParaRPr lang="en-CA" dirty="0"/>
          </a:p>
        </p:txBody>
      </p:sp>
      <p:pic>
        <p:nvPicPr>
          <p:cNvPr id="11" name="Content Placeholder 7" descr="A graph showing different colored dots&#10;&#10;AI-generated content may be incorrect.">
            <a:extLst>
              <a:ext uri="{FF2B5EF4-FFF2-40B4-BE49-F238E27FC236}">
                <a16:creationId xmlns:a16="http://schemas.microsoft.com/office/drawing/2014/main" id="{DD99E9C1-49CE-BB36-5598-A31ABB2F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92" y="1075053"/>
            <a:ext cx="4722939" cy="56122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852C93-E79B-CB0A-BC36-AC29F285DD4A}"/>
              </a:ext>
            </a:extLst>
          </p:cNvPr>
          <p:cNvSpPr txBox="1"/>
          <p:nvPr/>
        </p:nvSpPr>
        <p:spPr>
          <a:xfrm>
            <a:off x="7831142" y="5741442"/>
            <a:ext cx="60952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Fig. 2 from Broekman et al. (2024)</a:t>
            </a:r>
          </a:p>
          <a:p>
            <a:pPr>
              <a:buNone/>
            </a:pPr>
            <a:r>
              <a:rPr lang="en-CA" sz="1000" dirty="0">
                <a:hlinkClick r:id="rId3"/>
              </a:rPr>
              <a:t>doi.org/10.1111/1365-2656.14073</a:t>
            </a:r>
            <a:endParaRPr lang="en-CA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60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394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DENVar: A global Dynamic Estimate of NDVI Variance</vt:lpstr>
      <vt:lpstr>Origin of remote sensing</vt:lpstr>
      <vt:lpstr>NDVI</vt:lpstr>
      <vt:lpstr>There have been many successes with NDVI</vt:lpstr>
      <vt:lpstr>NDVI is a proxy of what we are interested</vt:lpstr>
      <vt:lpstr>Mean NDVI is a useful proxy</vt:lpstr>
      <vt:lpstr>Slope of mean NDVI is a useful proxy</vt:lpstr>
      <vt:lpstr>Variance of NDVI is a useful proxy</vt:lpstr>
      <vt:lpstr>Var(NDVI) is a useful proxy for many species</vt:lpstr>
      <vt:lpstr>Why not just use deep learning?</vt:lpstr>
      <vt:lpstr>GAMs: flexible yet interpretable models</vt:lpstr>
      <vt:lpstr>Variance estimate depends on mean estimate</vt:lpstr>
      <vt:lpstr>Estimating mean NDVI</vt:lpstr>
      <vt:lpstr>Estimating mean NDVI</vt:lpstr>
      <vt:lpstr>Estimating variance in NDVI</vt:lpstr>
      <vt:lpstr>Estimating variance in NDVI</vt:lpstr>
      <vt:lpstr>Model statistics for nerds</vt:lpstr>
      <vt:lpstr>Model predictions: Mean NDVI</vt:lpstr>
      <vt:lpstr>Model predictions: DENVar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Stefano Mezzini</dc:creator>
  <cp:lastModifiedBy>Stefano Mezzini</cp:lastModifiedBy>
  <cp:revision>23</cp:revision>
  <dcterms:created xsi:type="dcterms:W3CDTF">2025-04-23T13:55:27Z</dcterms:created>
  <dcterms:modified xsi:type="dcterms:W3CDTF">2025-04-23T21:39:04Z</dcterms:modified>
</cp:coreProperties>
</file>